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11/3/14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11/3/14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4: Verbs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866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2: Action Verbs and Objects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 verbs are often accompanied by words that </a:t>
            </a:r>
            <a:r>
              <a:rPr lang="en-US" u="sng" dirty="0" smtClean="0"/>
              <a:t>complete their meaning</a:t>
            </a:r>
            <a:r>
              <a:rPr lang="en-US" dirty="0" smtClean="0"/>
              <a:t>.  </a:t>
            </a:r>
            <a:endParaRPr lang="en-US" dirty="0"/>
          </a:p>
          <a:p>
            <a:r>
              <a:rPr lang="en-US" dirty="0" smtClean="0"/>
              <a:t>These </a:t>
            </a:r>
            <a:r>
              <a:rPr lang="en-US" u="sng" dirty="0" smtClean="0"/>
              <a:t>complements</a:t>
            </a:r>
            <a:r>
              <a:rPr lang="en-US" dirty="0" smtClean="0"/>
              <a:t> are </a:t>
            </a:r>
            <a:r>
              <a:rPr lang="en-US" u="sng" dirty="0" smtClean="0"/>
              <a:t>direct</a:t>
            </a:r>
            <a:r>
              <a:rPr lang="en-US" dirty="0" smtClean="0"/>
              <a:t> objects and </a:t>
            </a:r>
            <a:r>
              <a:rPr lang="en-US" u="sng" dirty="0" smtClean="0"/>
              <a:t>indirect</a:t>
            </a:r>
            <a:r>
              <a:rPr lang="en-US" dirty="0" smtClean="0"/>
              <a:t> objects.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396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Action Verbs and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direct object is a </a:t>
            </a:r>
            <a:r>
              <a:rPr lang="en-US" u="sng" dirty="0" smtClean="0"/>
              <a:t>noun</a:t>
            </a:r>
            <a:r>
              <a:rPr lang="en-US" dirty="0" smtClean="0"/>
              <a:t> or </a:t>
            </a:r>
            <a:r>
              <a:rPr lang="en-US" u="sng" dirty="0" smtClean="0"/>
              <a:t>pronoun</a:t>
            </a:r>
            <a:r>
              <a:rPr lang="en-US" dirty="0" smtClean="0"/>
              <a:t> that names the receiver of a </a:t>
            </a:r>
            <a:r>
              <a:rPr lang="en-US" u="sng" dirty="0" smtClean="0"/>
              <a:t>verb’s action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direct object answers the question </a:t>
            </a:r>
            <a:r>
              <a:rPr lang="en-US" i="1" u="sng" dirty="0" smtClean="0"/>
              <a:t>what</a:t>
            </a:r>
            <a:r>
              <a:rPr lang="en-US" dirty="0" smtClean="0"/>
              <a:t> or </a:t>
            </a:r>
            <a:r>
              <a:rPr lang="en-US" i="1" u="sng" dirty="0" smtClean="0"/>
              <a:t>whom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Evel</a:t>
            </a:r>
            <a:r>
              <a:rPr lang="en-US" dirty="0" smtClean="0"/>
              <a:t> </a:t>
            </a:r>
            <a:r>
              <a:rPr lang="en-US" dirty="0" err="1" smtClean="0"/>
              <a:t>Knievel</a:t>
            </a:r>
            <a:r>
              <a:rPr lang="en-US" dirty="0" smtClean="0"/>
              <a:t> gained much fame.</a:t>
            </a:r>
          </a:p>
          <a:p>
            <a:pPr lvl="1"/>
            <a:r>
              <a:rPr lang="en-US" dirty="0" smtClean="0"/>
              <a:t>He performed dangerous stunts on a motorcycle.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113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Action Verbs and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indirect object tells </a:t>
            </a:r>
            <a:r>
              <a:rPr lang="en-US" i="1" u="sng" dirty="0" smtClean="0"/>
              <a:t>to what</a:t>
            </a:r>
            <a:r>
              <a:rPr lang="en-US" u="sng" dirty="0" smtClean="0"/>
              <a:t> </a:t>
            </a:r>
            <a:r>
              <a:rPr lang="en-US" dirty="0" smtClean="0"/>
              <a:t>or </a:t>
            </a:r>
            <a:r>
              <a:rPr lang="en-US" i="1" u="sng" dirty="0" smtClean="0"/>
              <a:t>whom</a:t>
            </a:r>
            <a:r>
              <a:rPr lang="en-US" dirty="0" smtClean="0"/>
              <a:t> or </a:t>
            </a:r>
            <a:r>
              <a:rPr lang="en-US" i="1" u="sng" dirty="0" smtClean="0"/>
              <a:t>for what</a:t>
            </a:r>
            <a:r>
              <a:rPr lang="en-US" u="sng" dirty="0" smtClean="0"/>
              <a:t> </a:t>
            </a:r>
            <a:r>
              <a:rPr lang="en-US" dirty="0" smtClean="0"/>
              <a:t>or </a:t>
            </a:r>
            <a:r>
              <a:rPr lang="en-US" i="1" u="sng" dirty="0" smtClean="0"/>
              <a:t>whom</a:t>
            </a:r>
            <a:r>
              <a:rPr lang="en-US" dirty="0" smtClean="0"/>
              <a:t> an action is being done.</a:t>
            </a:r>
          </a:p>
          <a:p>
            <a:r>
              <a:rPr lang="en-US" u="sng" dirty="0" smtClean="0"/>
              <a:t>Verbs</a:t>
            </a:r>
            <a:r>
              <a:rPr lang="en-US" dirty="0" smtClean="0"/>
              <a:t> that often take indirect objects include </a:t>
            </a:r>
            <a:r>
              <a:rPr lang="en-US" i="1" dirty="0" smtClean="0"/>
              <a:t>bring, give, hand, lend, make, send, show, teach, tell, </a:t>
            </a:r>
            <a:r>
              <a:rPr lang="en-US" dirty="0" smtClean="0"/>
              <a:t>and</a:t>
            </a:r>
            <a:r>
              <a:rPr lang="en-US" i="1" dirty="0" smtClean="0"/>
              <a:t> write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Knievel</a:t>
            </a:r>
            <a:r>
              <a:rPr lang="en-US" dirty="0" smtClean="0"/>
              <a:t> gave a thrill. (Gave a thrill to whom?)</a:t>
            </a:r>
          </a:p>
          <a:p>
            <a:pPr lvl="1"/>
            <a:r>
              <a:rPr lang="en-US" dirty="0" err="1" smtClean="0"/>
              <a:t>Knievel</a:t>
            </a:r>
            <a:r>
              <a:rPr lang="en-US" dirty="0" smtClean="0"/>
              <a:t> gave his fans a thrill.</a:t>
            </a:r>
          </a:p>
          <a:p>
            <a:pPr lvl="1"/>
            <a:r>
              <a:rPr lang="en-US" dirty="0" err="1" smtClean="0"/>
              <a:t>Knievel</a:t>
            </a:r>
            <a:r>
              <a:rPr lang="en-US" dirty="0" smtClean="0"/>
              <a:t> taught his son some stunts.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96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Action Verbs and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word </a:t>
            </a:r>
            <a:r>
              <a:rPr lang="en-US" i="1" u="sng" dirty="0" smtClean="0"/>
              <a:t>to</a:t>
            </a:r>
            <a:r>
              <a:rPr lang="en-US" dirty="0" smtClean="0"/>
              <a:t> or </a:t>
            </a:r>
            <a:r>
              <a:rPr lang="en-US" i="1" u="sng" dirty="0" smtClean="0"/>
              <a:t>for</a:t>
            </a:r>
            <a:r>
              <a:rPr lang="en-US" dirty="0" smtClean="0"/>
              <a:t> appears in the sentence, the word that follows is NOT an </a:t>
            </a:r>
            <a:r>
              <a:rPr lang="en-US" u="sng" dirty="0" smtClean="0"/>
              <a:t>indirect object</a:t>
            </a:r>
            <a:r>
              <a:rPr lang="en-US" dirty="0" smtClean="0"/>
              <a:t>.  It is the </a:t>
            </a:r>
            <a:r>
              <a:rPr lang="en-US" u="sng" dirty="0" smtClean="0"/>
              <a:t>object of a preposition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Show the stunt to us.</a:t>
            </a:r>
          </a:p>
          <a:p>
            <a:pPr lvl="1"/>
            <a:r>
              <a:rPr lang="en-US" dirty="0" smtClean="0"/>
              <a:t>Show us the stunt.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411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Action Verbs and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Transitive and Intransitive Verbs</a:t>
            </a:r>
          </a:p>
          <a:p>
            <a:pPr lvl="1"/>
            <a:r>
              <a:rPr lang="en-US" dirty="0" smtClean="0"/>
              <a:t>An action verb that has a </a:t>
            </a:r>
            <a:r>
              <a:rPr lang="en-US" u="sng" dirty="0" smtClean="0"/>
              <a:t>direct object </a:t>
            </a:r>
            <a:r>
              <a:rPr lang="en-US" dirty="0" smtClean="0"/>
              <a:t>is called a </a:t>
            </a:r>
            <a:r>
              <a:rPr lang="en-US" u="sng" dirty="0" smtClean="0"/>
              <a:t>transitive</a:t>
            </a:r>
            <a:r>
              <a:rPr lang="en-US" dirty="0" smtClean="0"/>
              <a:t> verb.</a:t>
            </a:r>
          </a:p>
          <a:p>
            <a:pPr lvl="1"/>
            <a:r>
              <a:rPr lang="en-US" dirty="0" smtClean="0"/>
              <a:t>An action verb that </a:t>
            </a:r>
            <a:r>
              <a:rPr lang="en-US" u="sng" dirty="0" smtClean="0"/>
              <a:t>does not have </a:t>
            </a:r>
            <a:r>
              <a:rPr lang="en-US" dirty="0" smtClean="0"/>
              <a:t>a direct object is called an </a:t>
            </a:r>
            <a:r>
              <a:rPr lang="en-US" u="sng" dirty="0" smtClean="0"/>
              <a:t>intransitive</a:t>
            </a:r>
            <a:r>
              <a:rPr lang="en-US" dirty="0" smtClean="0"/>
              <a:t> verb.</a:t>
            </a:r>
          </a:p>
          <a:p>
            <a:pPr lvl="2"/>
            <a:r>
              <a:rPr lang="en-US" dirty="0" err="1" smtClean="0"/>
              <a:t>Knievel</a:t>
            </a:r>
            <a:r>
              <a:rPr lang="en-US" dirty="0" smtClean="0"/>
              <a:t> cleared nineteen cars in one stunt.</a:t>
            </a:r>
          </a:p>
          <a:p>
            <a:pPr lvl="2"/>
            <a:r>
              <a:rPr lang="en-US" dirty="0" smtClean="0"/>
              <a:t>His motorcycle sailed through the air.</a:t>
            </a:r>
          </a:p>
        </p:txBody>
      </p:sp>
    </p:spTree>
    <p:extLst>
      <p:ext uri="{BB962C8B-B14F-4D97-AF65-F5344CB8AC3E}">
        <p14:creationId xmlns:p14="http://schemas.microsoft.com/office/powerpoint/2010/main" val="697545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Action Verbs and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Sometimes an intransitive verb is followed by a word that looks like a </a:t>
            </a:r>
            <a:r>
              <a:rPr lang="en-US" u="sng" dirty="0"/>
              <a:t>direct object</a:t>
            </a:r>
            <a:r>
              <a:rPr lang="en-US" dirty="0"/>
              <a:t>, but is really an </a:t>
            </a:r>
            <a:r>
              <a:rPr lang="en-US" u="sng" dirty="0"/>
              <a:t>adverb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An adverb tells </a:t>
            </a:r>
            <a:r>
              <a:rPr lang="en-US" i="1" u="sng" dirty="0"/>
              <a:t>where, when, how</a:t>
            </a:r>
            <a:r>
              <a:rPr lang="en-US" u="sng" dirty="0"/>
              <a:t>, or </a:t>
            </a:r>
            <a:r>
              <a:rPr lang="en-US" i="1" u="sng" dirty="0"/>
              <a:t>to what extent</a:t>
            </a:r>
            <a:r>
              <a:rPr lang="en-US" dirty="0"/>
              <a:t>, but a D.O. answers the </a:t>
            </a:r>
            <a:r>
              <a:rPr lang="en-US" u="sng" dirty="0"/>
              <a:t>question </a:t>
            </a:r>
            <a:r>
              <a:rPr lang="en-US" i="1" u="sng" dirty="0"/>
              <a:t>what</a:t>
            </a:r>
            <a:r>
              <a:rPr lang="en-US" u="sng" dirty="0"/>
              <a:t> or </a:t>
            </a:r>
            <a:r>
              <a:rPr lang="en-US" i="1" u="sng" dirty="0"/>
              <a:t>whom</a:t>
            </a:r>
            <a:r>
              <a:rPr lang="en-US" u="sng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163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3: Linking Verbs and Predicate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word that a </a:t>
            </a:r>
            <a:r>
              <a:rPr lang="en-US" u="sng" dirty="0" smtClean="0"/>
              <a:t>linking</a:t>
            </a:r>
            <a:r>
              <a:rPr lang="en-US" dirty="0" smtClean="0"/>
              <a:t> verb connects its subject to is called a </a:t>
            </a:r>
            <a:r>
              <a:rPr lang="en-US" u="sng" dirty="0" smtClean="0"/>
              <a:t>subject complement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The subject complement </a:t>
            </a:r>
            <a:r>
              <a:rPr lang="en-US" u="sng" dirty="0" smtClean="0"/>
              <a:t>identifies</a:t>
            </a:r>
            <a:r>
              <a:rPr lang="en-US" dirty="0" smtClean="0"/>
              <a:t> or </a:t>
            </a:r>
            <a:r>
              <a:rPr lang="en-US" u="sng" dirty="0" smtClean="0"/>
              <a:t>describes</a:t>
            </a:r>
            <a:r>
              <a:rPr lang="en-US" dirty="0" smtClean="0"/>
              <a:t> the subject.</a:t>
            </a:r>
          </a:p>
          <a:p>
            <a:r>
              <a:rPr lang="en-US" dirty="0" smtClean="0"/>
              <a:t>Some common linking verbs are </a:t>
            </a:r>
            <a:r>
              <a:rPr lang="en-US" i="1" dirty="0" smtClean="0"/>
              <a:t>is, feel, seem, </a:t>
            </a:r>
            <a:r>
              <a:rPr lang="en-US" dirty="0" smtClean="0"/>
              <a:t>and</a:t>
            </a:r>
            <a:r>
              <a:rPr lang="en-US" i="1" dirty="0" smtClean="0"/>
              <a:t> look.</a:t>
            </a:r>
          </a:p>
          <a:p>
            <a:pPr lvl="1"/>
            <a:r>
              <a:rPr lang="en-US" dirty="0" smtClean="0"/>
              <a:t>Paul Revere’s mount was a saddle horse.</a:t>
            </a:r>
          </a:p>
          <a:p>
            <a:pPr lvl="1"/>
            <a:r>
              <a:rPr lang="en-US" dirty="0" smtClean="0"/>
              <a:t>The mare seemed very fast.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675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3: Linking Verbs and Predicate 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predicate </a:t>
            </a:r>
            <a:r>
              <a:rPr lang="en-US" u="sng" dirty="0" smtClean="0"/>
              <a:t>noun</a:t>
            </a:r>
            <a:r>
              <a:rPr lang="en-US" dirty="0" smtClean="0"/>
              <a:t> is a noun that follows a linking verb and</a:t>
            </a:r>
            <a:r>
              <a:rPr lang="en-US" u="sng" dirty="0" smtClean="0"/>
              <a:t> identifies, renames, </a:t>
            </a:r>
            <a:r>
              <a:rPr lang="en-US" dirty="0" smtClean="0"/>
              <a:t>or</a:t>
            </a:r>
            <a:r>
              <a:rPr lang="en-US" u="sng" dirty="0" smtClean="0"/>
              <a:t> defines</a:t>
            </a:r>
            <a:r>
              <a:rPr lang="en-US" dirty="0" smtClean="0"/>
              <a:t> the subject.</a:t>
            </a:r>
          </a:p>
          <a:p>
            <a:pPr lvl="1"/>
            <a:r>
              <a:rPr lang="en-US" dirty="0" smtClean="0"/>
              <a:t>Brown Beauty was the mare’s name.</a:t>
            </a:r>
          </a:p>
          <a:p>
            <a:pPr lvl="1"/>
            <a:r>
              <a:rPr lang="en-US" dirty="0" smtClean="0"/>
              <a:t>Mr. Larkin was the horse’s owner.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774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3: Linking Verbs and Predicate 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predicate </a:t>
            </a:r>
            <a:r>
              <a:rPr lang="en-US" u="sng" dirty="0" smtClean="0"/>
              <a:t>adjective</a:t>
            </a:r>
            <a:r>
              <a:rPr lang="en-US" dirty="0" smtClean="0"/>
              <a:t> is an adjective that follows a </a:t>
            </a:r>
            <a:r>
              <a:rPr lang="en-US" u="sng" dirty="0" smtClean="0"/>
              <a:t>linking</a:t>
            </a:r>
            <a:r>
              <a:rPr lang="en-US" dirty="0" smtClean="0"/>
              <a:t> verb and </a:t>
            </a:r>
            <a:r>
              <a:rPr lang="en-US" u="sng" dirty="0" smtClean="0"/>
              <a:t>modifies</a:t>
            </a:r>
            <a:r>
              <a:rPr lang="en-US" dirty="0" smtClean="0"/>
              <a:t> the subject.</a:t>
            </a:r>
          </a:p>
          <a:p>
            <a:pPr lvl="1"/>
            <a:r>
              <a:rPr lang="en-US" dirty="0" smtClean="0"/>
              <a:t>Saddle horses are powerful.</a:t>
            </a:r>
          </a:p>
          <a:p>
            <a:pPr lvl="1"/>
            <a:r>
              <a:rPr lang="en-US" dirty="0" smtClean="0"/>
              <a:t>They look distinctive.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476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4: Principal Parts of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verb has </a:t>
            </a:r>
            <a:r>
              <a:rPr lang="en-US" u="sng" dirty="0" smtClean="0"/>
              <a:t>four basic forms </a:t>
            </a:r>
            <a:r>
              <a:rPr lang="en-US" dirty="0" smtClean="0"/>
              <a:t>called its </a:t>
            </a:r>
            <a:r>
              <a:rPr lang="en-US" u="sng" dirty="0" smtClean="0"/>
              <a:t>principal parts</a:t>
            </a:r>
            <a:r>
              <a:rPr lang="en-US" dirty="0" smtClean="0"/>
              <a:t>: </a:t>
            </a:r>
          </a:p>
          <a:p>
            <a:pPr lvl="1"/>
            <a:r>
              <a:rPr lang="en-US" u="sng" dirty="0" smtClean="0"/>
              <a:t>Present</a:t>
            </a:r>
          </a:p>
          <a:p>
            <a:pPr lvl="1"/>
            <a:r>
              <a:rPr lang="en-US" u="sng" dirty="0" smtClean="0"/>
              <a:t>Present participle</a:t>
            </a:r>
          </a:p>
          <a:p>
            <a:pPr lvl="1"/>
            <a:r>
              <a:rPr lang="en-US" u="sng" dirty="0" smtClean="0"/>
              <a:t>Past</a:t>
            </a:r>
          </a:p>
          <a:p>
            <a:pPr lvl="1"/>
            <a:r>
              <a:rPr lang="en-US" u="sng" dirty="0" smtClean="0"/>
              <a:t>Past participle</a:t>
            </a:r>
          </a:p>
          <a:p>
            <a:r>
              <a:rPr lang="en-US" dirty="0" smtClean="0"/>
              <a:t>These principal parts are used to make all of the </a:t>
            </a:r>
            <a:r>
              <a:rPr lang="en-US" u="sng" dirty="0" smtClean="0"/>
              <a:t>forms</a:t>
            </a:r>
            <a:r>
              <a:rPr lang="en-US" dirty="0" smtClean="0"/>
              <a:t> and </a:t>
            </a:r>
            <a:r>
              <a:rPr lang="en-US" u="sng" dirty="0" smtClean="0"/>
              <a:t>tenses</a:t>
            </a:r>
            <a:r>
              <a:rPr lang="en-US" dirty="0" smtClean="0"/>
              <a:t> of the verb.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82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What is a Verb?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verb is a word used to express an </a:t>
            </a:r>
            <a:r>
              <a:rPr lang="en-US" u="sng" dirty="0" smtClean="0"/>
              <a:t>action</a:t>
            </a:r>
            <a:r>
              <a:rPr lang="en-US" dirty="0" smtClean="0"/>
              <a:t>, a </a:t>
            </a:r>
            <a:r>
              <a:rPr lang="en-US" u="sng" dirty="0" smtClean="0"/>
              <a:t>condition</a:t>
            </a:r>
            <a:r>
              <a:rPr lang="en-US" dirty="0" smtClean="0"/>
              <a:t>, or a </a:t>
            </a:r>
            <a:r>
              <a:rPr lang="en-US" u="sng" dirty="0" smtClean="0"/>
              <a:t>state of being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Two main types of verbs are </a:t>
            </a:r>
            <a:r>
              <a:rPr lang="en-US" u="sng" dirty="0" smtClean="0"/>
              <a:t>action</a:t>
            </a:r>
            <a:r>
              <a:rPr lang="en-US" dirty="0" smtClean="0"/>
              <a:t> verbs and </a:t>
            </a:r>
            <a:r>
              <a:rPr lang="en-US" u="sng" dirty="0" smtClean="0"/>
              <a:t>linking</a:t>
            </a:r>
            <a:r>
              <a:rPr lang="en-US" dirty="0" smtClean="0"/>
              <a:t> verbs,</a:t>
            </a:r>
          </a:p>
          <a:p>
            <a:pPr lvl="1"/>
            <a:r>
              <a:rPr lang="en-US" dirty="0" smtClean="0"/>
              <a:t>Both kinds can be accompanied by </a:t>
            </a:r>
            <a:r>
              <a:rPr lang="en-US" u="sng" dirty="0" smtClean="0"/>
              <a:t>helping</a:t>
            </a:r>
            <a:r>
              <a:rPr lang="en-US" dirty="0" smtClean="0"/>
              <a:t> verbs.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647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Principal Parts of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Balloonists sail on wind currents.</a:t>
            </a:r>
          </a:p>
          <a:p>
            <a:pPr lvl="1"/>
            <a:r>
              <a:rPr lang="en-US" u="sng" dirty="0" smtClean="0"/>
              <a:t>Present</a:t>
            </a:r>
          </a:p>
          <a:p>
            <a:r>
              <a:rPr lang="en-US" dirty="0" smtClean="0"/>
              <a:t>They often are riding jet streams.</a:t>
            </a:r>
          </a:p>
          <a:p>
            <a:pPr lvl="1"/>
            <a:r>
              <a:rPr lang="en-US" u="sng" dirty="0" smtClean="0"/>
              <a:t>Present participle</a:t>
            </a:r>
          </a:p>
          <a:p>
            <a:r>
              <a:rPr lang="en-US" dirty="0" smtClean="0"/>
              <a:t>Bertrand Piccard and Brian Jones circled the earth in a balloon in 1999.</a:t>
            </a:r>
          </a:p>
          <a:p>
            <a:pPr lvl="1"/>
            <a:r>
              <a:rPr lang="en-US" u="sng" dirty="0" smtClean="0"/>
              <a:t>Past</a:t>
            </a:r>
          </a:p>
          <a:p>
            <a:r>
              <a:rPr lang="en-US" dirty="0" smtClean="0"/>
              <a:t>Many balloonists have tried the feat.</a:t>
            </a:r>
          </a:p>
          <a:p>
            <a:pPr lvl="1"/>
            <a:r>
              <a:rPr lang="en-US" u="sng" dirty="0" smtClean="0"/>
              <a:t>Past participle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427016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Principal Parts of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four principal parts of a verb:</a:t>
            </a:r>
          </a:p>
          <a:p>
            <a:r>
              <a:rPr lang="en-US" dirty="0" smtClean="0"/>
              <a:t>Notice that </a:t>
            </a:r>
            <a:r>
              <a:rPr lang="en-US" u="sng" dirty="0" smtClean="0"/>
              <a:t>helping verbs </a:t>
            </a:r>
            <a:r>
              <a:rPr lang="en-US" dirty="0" smtClean="0"/>
              <a:t>are used with the </a:t>
            </a:r>
            <a:r>
              <a:rPr lang="en-US" u="sng" dirty="0" smtClean="0"/>
              <a:t>present participle </a:t>
            </a:r>
            <a:r>
              <a:rPr lang="en-US" dirty="0" smtClean="0"/>
              <a:t>and </a:t>
            </a:r>
            <a:r>
              <a:rPr lang="en-US" u="sng" dirty="0" smtClean="0"/>
              <a:t>past participle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2003082"/>
              </p:ext>
            </p:extLst>
          </p:nvPr>
        </p:nvGraphicFramePr>
        <p:xfrm>
          <a:off x="1463040" y="3910541"/>
          <a:ext cx="60960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 Participle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 Participle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is,are</a:t>
                      </a:r>
                      <a:r>
                        <a:rPr lang="en-US" dirty="0" smtClean="0"/>
                        <a:t>) sailing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Sailed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(has, have) sailed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(is, are) lifting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Lifted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(has, have) lifted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5158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Principal Parts of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Regular Verbs</a:t>
            </a:r>
          </a:p>
          <a:p>
            <a:r>
              <a:rPr lang="en-US" dirty="0" smtClean="0"/>
              <a:t>There are two kinds of verbs, </a:t>
            </a:r>
            <a:r>
              <a:rPr lang="en-US" u="sng" dirty="0" smtClean="0"/>
              <a:t>regular</a:t>
            </a:r>
            <a:r>
              <a:rPr lang="en-US" dirty="0" smtClean="0"/>
              <a:t> and </a:t>
            </a:r>
            <a:r>
              <a:rPr lang="en-US" u="sng" dirty="0" smtClean="0"/>
              <a:t>irregular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regular verb is a verb whose </a:t>
            </a:r>
            <a:r>
              <a:rPr lang="en-US" u="sng" dirty="0" smtClean="0"/>
              <a:t>past</a:t>
            </a:r>
            <a:r>
              <a:rPr lang="en-US" dirty="0" smtClean="0"/>
              <a:t> and </a:t>
            </a:r>
            <a:r>
              <a:rPr lang="en-US" u="sng" dirty="0" smtClean="0"/>
              <a:t>past participle</a:t>
            </a:r>
            <a:r>
              <a:rPr lang="en-US" dirty="0" smtClean="0"/>
              <a:t> are formed by adding </a:t>
            </a:r>
            <a:r>
              <a:rPr lang="en-US" u="sng" dirty="0" smtClean="0"/>
              <a:t>–</a:t>
            </a:r>
            <a:r>
              <a:rPr lang="en-US" u="sng" dirty="0" err="1" smtClean="0"/>
              <a:t>ed</a:t>
            </a:r>
            <a:r>
              <a:rPr lang="en-US" u="sng" dirty="0" smtClean="0"/>
              <a:t> </a:t>
            </a:r>
            <a:r>
              <a:rPr lang="en-US" dirty="0" smtClean="0"/>
              <a:t>or </a:t>
            </a:r>
            <a:r>
              <a:rPr lang="en-US" u="sng" dirty="0" smtClean="0"/>
              <a:t>–d </a:t>
            </a:r>
            <a:r>
              <a:rPr lang="en-US" dirty="0" smtClean="0"/>
              <a:t>to the </a:t>
            </a:r>
            <a:r>
              <a:rPr lang="en-US" u="sng" dirty="0" smtClean="0"/>
              <a:t>present</a:t>
            </a:r>
            <a:r>
              <a:rPr lang="en-US" dirty="0" smtClean="0"/>
              <a:t> form.</a:t>
            </a:r>
          </a:p>
          <a:p>
            <a:r>
              <a:rPr lang="en-US" dirty="0" smtClean="0"/>
              <a:t>It forms the </a:t>
            </a:r>
            <a:r>
              <a:rPr lang="en-US" u="sng" dirty="0" smtClean="0"/>
              <a:t>present participle </a:t>
            </a:r>
            <a:r>
              <a:rPr lang="en-US" dirty="0" smtClean="0"/>
              <a:t>by adding </a:t>
            </a:r>
            <a:r>
              <a:rPr lang="en-US" u="sng" dirty="0" smtClean="0"/>
              <a:t>–</a:t>
            </a:r>
            <a:r>
              <a:rPr lang="en-US" u="sng" dirty="0" err="1" smtClean="0"/>
              <a:t>ing</a:t>
            </a:r>
            <a:r>
              <a:rPr lang="en-US" u="sng" dirty="0" smtClean="0"/>
              <a:t> </a:t>
            </a:r>
            <a:r>
              <a:rPr lang="en-US" dirty="0" smtClean="0"/>
              <a:t>to the </a:t>
            </a:r>
            <a:r>
              <a:rPr lang="en-US" u="sng" dirty="0" smtClean="0"/>
              <a:t>present</a:t>
            </a:r>
            <a:r>
              <a:rPr lang="en-US" dirty="0" smtClean="0"/>
              <a:t> form.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216996"/>
              </p:ext>
            </p:extLst>
          </p:nvPr>
        </p:nvGraphicFramePr>
        <p:xfrm>
          <a:off x="1463040" y="5413375"/>
          <a:ext cx="60960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397000"/>
                <a:gridCol w="1651000"/>
                <a:gridCol w="1524000"/>
              </a:tblGrid>
              <a:tr h="539750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 Participle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 Participle</a:t>
                      </a:r>
                      <a:endParaRPr lang="en-US" dirty="0"/>
                    </a:p>
                  </a:txBody>
                  <a:tcPr/>
                </a:tc>
              </a:tr>
              <a:tr h="539750">
                <a:tc>
                  <a:txBody>
                    <a:bodyPr/>
                    <a:lstStyle/>
                    <a:p>
                      <a:r>
                        <a:rPr lang="en-US" dirty="0" smtClean="0"/>
                        <a:t>Succeed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(is, are) succeeding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Succeeded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(has, have) succeeded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6020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Lesson </a:t>
            </a:r>
            <a:r>
              <a:rPr lang="en-US" dirty="0" smtClean="0"/>
              <a:t>5: Irregular 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Irregular</a:t>
            </a:r>
            <a:r>
              <a:rPr lang="en-US" dirty="0" smtClean="0"/>
              <a:t> Verbs are verbs whose past and past participles are </a:t>
            </a:r>
            <a:r>
              <a:rPr lang="en-US" u="sng" dirty="0" smtClean="0"/>
              <a:t>not made </a:t>
            </a:r>
            <a:r>
              <a:rPr lang="en-US" dirty="0" smtClean="0"/>
              <a:t>by adding –</a:t>
            </a:r>
            <a:r>
              <a:rPr lang="en-US" dirty="0" err="1" smtClean="0"/>
              <a:t>ed</a:t>
            </a:r>
            <a:r>
              <a:rPr lang="en-US" dirty="0" smtClean="0"/>
              <a:t> or –d to the </a:t>
            </a:r>
            <a:r>
              <a:rPr lang="en-US" u="sng" dirty="0" smtClean="0"/>
              <a:t>present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347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Irregular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Irregular Verbs</a:t>
            </a:r>
          </a:p>
          <a:p>
            <a:r>
              <a:rPr lang="en-US" dirty="0" smtClean="0"/>
              <a:t>For more examples, see pg. 102-103 in your hardcover book</a:t>
            </a:r>
          </a:p>
          <a:p>
            <a:r>
              <a:rPr lang="en-US" dirty="0" smtClean="0"/>
              <a:t>Group 1: </a:t>
            </a:r>
            <a:r>
              <a:rPr lang="en-US" u="sng" dirty="0" smtClean="0"/>
              <a:t>Present, past, and past participle are all the same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Present: Burst</a:t>
            </a:r>
          </a:p>
          <a:p>
            <a:pPr lvl="1"/>
            <a:r>
              <a:rPr lang="en-US" dirty="0" smtClean="0"/>
              <a:t> Past: burst</a:t>
            </a:r>
          </a:p>
          <a:p>
            <a:pPr lvl="1"/>
            <a:r>
              <a:rPr lang="en-US" dirty="0" smtClean="0"/>
              <a:t> Past Participle:(has, have) burst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909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Irregular Verbs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2: </a:t>
            </a:r>
            <a:r>
              <a:rPr lang="en-US" u="sng" dirty="0" smtClean="0"/>
              <a:t>the forms of the past and past participle are the same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Present: Bring</a:t>
            </a:r>
          </a:p>
          <a:p>
            <a:pPr lvl="1"/>
            <a:r>
              <a:rPr lang="en-US" dirty="0" smtClean="0"/>
              <a:t>Past: brought</a:t>
            </a:r>
          </a:p>
          <a:p>
            <a:pPr lvl="1"/>
            <a:r>
              <a:rPr lang="en-US" dirty="0" smtClean="0"/>
              <a:t>Past Participle: (has, have) brought</a:t>
            </a:r>
          </a:p>
        </p:txBody>
      </p:sp>
    </p:spTree>
    <p:extLst>
      <p:ext uri="{BB962C8B-B14F-4D97-AF65-F5344CB8AC3E}">
        <p14:creationId xmlns:p14="http://schemas.microsoft.com/office/powerpoint/2010/main" val="1845781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Irregular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3: The past participle is formed by </a:t>
            </a:r>
            <a:r>
              <a:rPr lang="en-US" u="sng" dirty="0" smtClean="0"/>
              <a:t>adding –n or –en</a:t>
            </a:r>
            <a:r>
              <a:rPr lang="en-US" dirty="0" smtClean="0"/>
              <a:t> to the </a:t>
            </a:r>
            <a:r>
              <a:rPr lang="en-US" u="sng" dirty="0" smtClean="0"/>
              <a:t>past</a:t>
            </a:r>
            <a:r>
              <a:rPr lang="en-US" dirty="0" smtClean="0"/>
              <a:t> form.</a:t>
            </a:r>
          </a:p>
          <a:p>
            <a:pPr lvl="1"/>
            <a:r>
              <a:rPr lang="en-US" dirty="0" smtClean="0"/>
              <a:t>Present: Bite</a:t>
            </a:r>
          </a:p>
          <a:p>
            <a:pPr lvl="1"/>
            <a:r>
              <a:rPr lang="en-US" dirty="0" smtClean="0"/>
              <a:t> Past: bit</a:t>
            </a:r>
          </a:p>
          <a:p>
            <a:pPr lvl="1"/>
            <a:r>
              <a:rPr lang="en-US" dirty="0" smtClean="0"/>
              <a:t> Past Participle:(has, have) bitten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044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Irregular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4: The past participle is formed from the </a:t>
            </a:r>
            <a:r>
              <a:rPr lang="en-US" u="sng" dirty="0" smtClean="0"/>
              <a:t>present</a:t>
            </a:r>
            <a:r>
              <a:rPr lang="en-US" dirty="0" smtClean="0"/>
              <a:t> form, often by </a:t>
            </a:r>
            <a:r>
              <a:rPr lang="en-US" u="sng" dirty="0" smtClean="0"/>
              <a:t>adding –n or –en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Present: do</a:t>
            </a:r>
          </a:p>
          <a:p>
            <a:pPr lvl="1"/>
            <a:r>
              <a:rPr lang="en-US" dirty="0" smtClean="0"/>
              <a:t>Past: did</a:t>
            </a:r>
          </a:p>
          <a:p>
            <a:pPr lvl="1"/>
            <a:r>
              <a:rPr lang="en-US" dirty="0" smtClean="0"/>
              <a:t>Past Participle: (has, have)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430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Irregular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5: The last vowel changes from </a:t>
            </a:r>
            <a:r>
              <a:rPr lang="en-US" i="1" u="sng" dirty="0" err="1" smtClean="0"/>
              <a:t>i</a:t>
            </a:r>
            <a:r>
              <a:rPr lang="en-US" dirty="0" smtClean="0"/>
              <a:t> in the present, to </a:t>
            </a:r>
            <a:r>
              <a:rPr lang="en-US" i="1" u="sng" dirty="0" smtClean="0"/>
              <a:t>a</a:t>
            </a:r>
            <a:r>
              <a:rPr lang="en-US" dirty="0" smtClean="0"/>
              <a:t> in the past, to </a:t>
            </a:r>
            <a:r>
              <a:rPr lang="en-US" i="1" u="sng" dirty="0" smtClean="0"/>
              <a:t>u</a:t>
            </a:r>
            <a:r>
              <a:rPr lang="en-US" dirty="0" smtClean="0"/>
              <a:t> in the past participle.</a:t>
            </a:r>
          </a:p>
          <a:p>
            <a:pPr lvl="1"/>
            <a:r>
              <a:rPr lang="en-US" dirty="0" smtClean="0"/>
              <a:t> Present: Begin</a:t>
            </a:r>
          </a:p>
          <a:p>
            <a:pPr lvl="1"/>
            <a:r>
              <a:rPr lang="en-US" dirty="0" smtClean="0"/>
              <a:t>Past: Began</a:t>
            </a:r>
          </a:p>
          <a:p>
            <a:pPr lvl="1"/>
            <a:r>
              <a:rPr lang="en-US" dirty="0" smtClean="0"/>
              <a:t>Past Participle: (has, have) begun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296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Irregular Verbs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irregular verb </a:t>
            </a:r>
            <a:r>
              <a:rPr lang="en-US" i="1" dirty="0" smtClean="0"/>
              <a:t>Be:</a:t>
            </a:r>
          </a:p>
          <a:p>
            <a:pPr lvl="1"/>
            <a:r>
              <a:rPr lang="en-US" dirty="0" smtClean="0"/>
              <a:t>The past and past participle </a:t>
            </a:r>
            <a:r>
              <a:rPr lang="en-US" u="sng" dirty="0" smtClean="0"/>
              <a:t>do not follow any pattern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Present: am, are, is</a:t>
            </a:r>
          </a:p>
          <a:p>
            <a:pPr lvl="2"/>
            <a:r>
              <a:rPr lang="en-US" dirty="0" smtClean="0"/>
              <a:t>Past: was, were</a:t>
            </a:r>
          </a:p>
          <a:p>
            <a:pPr lvl="2"/>
            <a:r>
              <a:rPr lang="en-US" dirty="0" smtClean="0"/>
              <a:t>Past Participle: (has, have) been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663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Action Verbs</a:t>
            </a:r>
          </a:p>
          <a:p>
            <a:pPr lvl="1"/>
            <a:r>
              <a:rPr lang="en-US" dirty="0" smtClean="0"/>
              <a:t>An action verb tells </a:t>
            </a:r>
            <a:r>
              <a:rPr lang="en-US" u="sng" dirty="0" smtClean="0"/>
              <a:t>what its subject does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action it expresses may be either </a:t>
            </a:r>
            <a:r>
              <a:rPr lang="en-US" u="sng" dirty="0" smtClean="0"/>
              <a:t>physical</a:t>
            </a:r>
            <a:r>
              <a:rPr lang="en-US" dirty="0" smtClean="0"/>
              <a:t> or </a:t>
            </a:r>
            <a:r>
              <a:rPr lang="en-US" u="sng" dirty="0" smtClean="0"/>
              <a:t>mental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roller coaster climbs up a hill.</a:t>
            </a:r>
          </a:p>
          <a:p>
            <a:pPr lvl="2"/>
            <a:r>
              <a:rPr lang="en-US" dirty="0" smtClean="0"/>
              <a:t>Then the coaster plunges straight down.</a:t>
            </a:r>
          </a:p>
          <a:p>
            <a:pPr lvl="2"/>
            <a:r>
              <a:rPr lang="en-US" dirty="0" smtClean="0"/>
              <a:t>Some people hate amusement parks.</a:t>
            </a:r>
          </a:p>
          <a:p>
            <a:pPr lvl="2"/>
            <a:r>
              <a:rPr lang="en-US" dirty="0" smtClean="0"/>
              <a:t>Others enjoy them.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135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6: Simple Tenses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tense</a:t>
            </a:r>
            <a:r>
              <a:rPr lang="en-US" dirty="0" smtClean="0"/>
              <a:t> is a verb form that shows the </a:t>
            </a:r>
            <a:r>
              <a:rPr lang="en-US" u="sng" dirty="0" smtClean="0"/>
              <a:t>time</a:t>
            </a:r>
            <a:r>
              <a:rPr lang="en-US" dirty="0" smtClean="0"/>
              <a:t> of an action or condition.</a:t>
            </a:r>
          </a:p>
          <a:p>
            <a:r>
              <a:rPr lang="en-US" dirty="0" smtClean="0"/>
              <a:t>Verbs have three simple tenses: the </a:t>
            </a:r>
            <a:r>
              <a:rPr lang="en-US" u="sng" dirty="0" smtClean="0"/>
              <a:t>present</a:t>
            </a:r>
            <a:r>
              <a:rPr lang="en-US" dirty="0" smtClean="0"/>
              <a:t>, the </a:t>
            </a:r>
            <a:r>
              <a:rPr lang="en-US" u="sng" dirty="0" smtClean="0"/>
              <a:t>past</a:t>
            </a:r>
            <a:r>
              <a:rPr lang="en-US" dirty="0" smtClean="0"/>
              <a:t>, and the </a:t>
            </a:r>
            <a:r>
              <a:rPr lang="en-US" u="sng" dirty="0" smtClean="0"/>
              <a:t>future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574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6: Simple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Understanding Simple </a:t>
            </a:r>
            <a:r>
              <a:rPr lang="en-US" dirty="0"/>
              <a:t>T</a:t>
            </a:r>
            <a:r>
              <a:rPr lang="en-US" dirty="0" smtClean="0"/>
              <a:t>enses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present tense </a:t>
            </a:r>
            <a:r>
              <a:rPr lang="en-US" dirty="0" smtClean="0"/>
              <a:t>shows that an action or condition occurs </a:t>
            </a:r>
            <a:r>
              <a:rPr lang="en-US" u="sng" dirty="0" smtClean="0"/>
              <a:t>now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hatch of the lunar module opens.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past tense </a:t>
            </a:r>
            <a:r>
              <a:rPr lang="en-US" dirty="0" smtClean="0"/>
              <a:t>shows that an action or condition was </a:t>
            </a:r>
            <a:r>
              <a:rPr lang="en-US" u="sng" dirty="0" smtClean="0"/>
              <a:t>completed in the past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module reached Tranquility Base thirty minutes ago.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future</a:t>
            </a:r>
            <a:r>
              <a:rPr lang="en-US" dirty="0" smtClean="0"/>
              <a:t> tense shows that an action or condition </a:t>
            </a:r>
            <a:r>
              <a:rPr lang="en-US" u="sng" dirty="0" smtClean="0"/>
              <a:t>will occur </a:t>
            </a:r>
            <a:r>
              <a:rPr lang="en-US" dirty="0" smtClean="0"/>
              <a:t>in the future.</a:t>
            </a:r>
          </a:p>
          <a:p>
            <a:pPr lvl="1"/>
            <a:r>
              <a:rPr lang="en-US" dirty="0" smtClean="0"/>
              <a:t>Soon the occupants will walk on the moon.</a:t>
            </a:r>
          </a:p>
        </p:txBody>
      </p:sp>
    </p:spTree>
    <p:extLst>
      <p:ext uri="{BB962C8B-B14F-4D97-AF65-F5344CB8AC3E}">
        <p14:creationId xmlns:p14="http://schemas.microsoft.com/office/powerpoint/2010/main" val="1814750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6: Simple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progressive</a:t>
            </a:r>
            <a:r>
              <a:rPr lang="en-US" dirty="0" smtClean="0"/>
              <a:t> form of a verb expresses an </a:t>
            </a:r>
            <a:r>
              <a:rPr lang="en-US" u="sng" dirty="0" smtClean="0"/>
              <a:t>action</a:t>
            </a:r>
            <a:r>
              <a:rPr lang="en-US" dirty="0" smtClean="0"/>
              <a:t> or </a:t>
            </a:r>
            <a:r>
              <a:rPr lang="en-US" u="sng" dirty="0" smtClean="0"/>
              <a:t>condition</a:t>
            </a:r>
            <a:r>
              <a:rPr lang="en-US" dirty="0" smtClean="0"/>
              <a:t> in </a:t>
            </a:r>
            <a:r>
              <a:rPr lang="en-US" u="sng" dirty="0" smtClean="0"/>
              <a:t>progress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progressive forms of the three simple tenses are used to show that actions or conditions </a:t>
            </a:r>
            <a:r>
              <a:rPr lang="en-US" u="sng" dirty="0" smtClean="0"/>
              <a:t>were</a:t>
            </a:r>
            <a:r>
              <a:rPr lang="en-US" dirty="0" smtClean="0"/>
              <a:t>, </a:t>
            </a:r>
            <a:r>
              <a:rPr lang="en-US" u="sng" dirty="0" smtClean="0"/>
              <a:t>are</a:t>
            </a:r>
            <a:r>
              <a:rPr lang="en-US" dirty="0" smtClean="0"/>
              <a:t>, or </a:t>
            </a:r>
            <a:r>
              <a:rPr lang="en-US" u="sng" dirty="0" smtClean="0"/>
              <a:t>will be </a:t>
            </a:r>
            <a:r>
              <a:rPr lang="en-US" dirty="0" smtClean="0"/>
              <a:t>in progress.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935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6: Simple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Progressive Tenses</a:t>
            </a:r>
          </a:p>
          <a:p>
            <a:pPr lvl="1"/>
            <a:r>
              <a:rPr lang="en-US" dirty="0" smtClean="0"/>
              <a:t>Present Progressive:</a:t>
            </a:r>
          </a:p>
          <a:p>
            <a:pPr lvl="2"/>
            <a:r>
              <a:rPr lang="en-US" dirty="0" smtClean="0"/>
              <a:t>You are operating a virtual-reality model of the Apollo 11 mission.</a:t>
            </a:r>
          </a:p>
          <a:p>
            <a:pPr lvl="1"/>
            <a:r>
              <a:rPr lang="en-US" dirty="0" smtClean="0"/>
              <a:t>Past Progressive:</a:t>
            </a:r>
          </a:p>
          <a:p>
            <a:pPr lvl="2"/>
            <a:r>
              <a:rPr lang="en-US" dirty="0" smtClean="0"/>
              <a:t>You were blasting off before.</a:t>
            </a:r>
          </a:p>
          <a:p>
            <a:pPr lvl="1"/>
            <a:r>
              <a:rPr lang="en-US" dirty="0" smtClean="0"/>
              <a:t>Future Progressive:</a:t>
            </a:r>
          </a:p>
          <a:p>
            <a:pPr lvl="2"/>
            <a:r>
              <a:rPr lang="en-US" dirty="0" smtClean="0"/>
              <a:t>You will be sharing the game with a friend.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458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6: Simple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Forming Simple Tenses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947636"/>
              </p:ext>
            </p:extLst>
          </p:nvPr>
        </p:nvGraphicFramePr>
        <p:xfrm>
          <a:off x="1463040" y="2746375"/>
          <a:ext cx="6096000" cy="3388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 (present principal part)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moonwalk.</a:t>
                      </a:r>
                    </a:p>
                    <a:p>
                      <a:r>
                        <a:rPr lang="en-US" dirty="0" smtClean="0"/>
                        <a:t>You moonwalk.</a:t>
                      </a:r>
                    </a:p>
                    <a:p>
                      <a:r>
                        <a:rPr lang="en-US" dirty="0" smtClean="0"/>
                        <a:t>He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moonwalks.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 moonwalk.</a:t>
                      </a:r>
                    </a:p>
                    <a:p>
                      <a:r>
                        <a:rPr lang="en-US" dirty="0" smtClean="0"/>
                        <a:t>You</a:t>
                      </a:r>
                      <a:r>
                        <a:rPr lang="en-US" baseline="0" dirty="0" smtClean="0"/>
                        <a:t> moonwalk.</a:t>
                      </a:r>
                    </a:p>
                    <a:p>
                      <a:r>
                        <a:rPr lang="en-US" baseline="0" dirty="0" smtClean="0"/>
                        <a:t>They moonwalk.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Past (past principal</a:t>
                      </a:r>
                      <a:r>
                        <a:rPr lang="en-US" baseline="0" dirty="0" smtClean="0"/>
                        <a:t> part)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moonwalked.</a:t>
                      </a:r>
                    </a:p>
                    <a:p>
                      <a:r>
                        <a:rPr lang="en-US" dirty="0" smtClean="0"/>
                        <a:t>You moonwalked.</a:t>
                      </a:r>
                    </a:p>
                    <a:p>
                      <a:r>
                        <a:rPr lang="en-US" dirty="0" smtClean="0"/>
                        <a:t>She moonwalked.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 moonwalked.</a:t>
                      </a:r>
                    </a:p>
                    <a:p>
                      <a:r>
                        <a:rPr lang="en-US" dirty="0" smtClean="0"/>
                        <a:t>You moonwalked.</a:t>
                      </a:r>
                    </a:p>
                    <a:p>
                      <a:r>
                        <a:rPr lang="en-US" dirty="0" smtClean="0"/>
                        <a:t>They moonwalked.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Future (will + present part)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will moonwalk.</a:t>
                      </a:r>
                    </a:p>
                    <a:p>
                      <a:r>
                        <a:rPr lang="en-US" dirty="0" smtClean="0"/>
                        <a:t>You will moonwalk.</a:t>
                      </a:r>
                    </a:p>
                    <a:p>
                      <a:r>
                        <a:rPr lang="en-US" dirty="0" smtClean="0"/>
                        <a:t>It will moonwalk.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 will moonwalk.</a:t>
                      </a:r>
                    </a:p>
                    <a:p>
                      <a:r>
                        <a:rPr lang="en-US" dirty="0" smtClean="0"/>
                        <a:t>You will moonwalk.</a:t>
                      </a:r>
                    </a:p>
                    <a:p>
                      <a:r>
                        <a:rPr lang="en-US" dirty="0" smtClean="0"/>
                        <a:t>They</a:t>
                      </a:r>
                      <a:r>
                        <a:rPr lang="en-US" baseline="0" dirty="0" smtClean="0"/>
                        <a:t> will moonwalk.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298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6: Simple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Forming Progressive Tenses</a:t>
            </a:r>
          </a:p>
          <a:p>
            <a:pPr lvl="1"/>
            <a:r>
              <a:rPr lang="en-US" dirty="0" smtClean="0"/>
              <a:t>To make the </a:t>
            </a:r>
            <a:r>
              <a:rPr lang="en-US" u="sng" dirty="0" smtClean="0"/>
              <a:t>progressive</a:t>
            </a:r>
            <a:r>
              <a:rPr lang="en-US" dirty="0" smtClean="0"/>
              <a:t> form of one of these tenses, add the present, past, or future form of </a:t>
            </a:r>
            <a:r>
              <a:rPr lang="en-US" u="sng" dirty="0" smtClean="0"/>
              <a:t>be</a:t>
            </a:r>
            <a:r>
              <a:rPr lang="en-US" dirty="0" smtClean="0"/>
              <a:t> to the </a:t>
            </a:r>
            <a:r>
              <a:rPr lang="en-US" u="sng" dirty="0" smtClean="0"/>
              <a:t>present participle </a:t>
            </a:r>
            <a:r>
              <a:rPr lang="en-US" dirty="0" smtClean="0"/>
              <a:t>(-</a:t>
            </a:r>
            <a:r>
              <a:rPr lang="en-US" dirty="0" err="1" smtClean="0"/>
              <a:t>ing</a:t>
            </a:r>
            <a:r>
              <a:rPr lang="en-US" dirty="0"/>
              <a:t> </a:t>
            </a:r>
            <a:r>
              <a:rPr lang="en-US" dirty="0" smtClean="0"/>
              <a:t>verb).</a:t>
            </a:r>
          </a:p>
          <a:p>
            <a:pPr lvl="2"/>
            <a:r>
              <a:rPr lang="en-US" dirty="0" smtClean="0"/>
              <a:t>Present Progressive: I </a:t>
            </a:r>
            <a:r>
              <a:rPr lang="en-US" u="sng" dirty="0" smtClean="0"/>
              <a:t>am</a:t>
            </a:r>
            <a:r>
              <a:rPr lang="en-US" dirty="0" smtClean="0"/>
              <a:t> moonwalking.</a:t>
            </a:r>
          </a:p>
          <a:p>
            <a:pPr lvl="2"/>
            <a:r>
              <a:rPr lang="en-US" dirty="0" smtClean="0"/>
              <a:t>Past Progressive: I </a:t>
            </a:r>
            <a:r>
              <a:rPr lang="en-US" u="sng" dirty="0" smtClean="0"/>
              <a:t>was</a:t>
            </a:r>
            <a:r>
              <a:rPr lang="en-US" dirty="0" smtClean="0"/>
              <a:t> moonwalking.</a:t>
            </a:r>
          </a:p>
          <a:p>
            <a:pPr lvl="2"/>
            <a:r>
              <a:rPr lang="en-US" dirty="0" smtClean="0"/>
              <a:t>Future Progressive: I </a:t>
            </a:r>
            <a:r>
              <a:rPr lang="en-US" u="sng" dirty="0" smtClean="0"/>
              <a:t>will be </a:t>
            </a:r>
            <a:r>
              <a:rPr lang="en-US" dirty="0" smtClean="0"/>
              <a:t>moonwalking.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490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7: Perfect Tenses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u="sng" dirty="0" smtClean="0"/>
              <a:t>present perfect </a:t>
            </a:r>
            <a:r>
              <a:rPr lang="en-US" dirty="0" smtClean="0"/>
              <a:t>tense places an action or condition in a stretch of time </a:t>
            </a:r>
            <a:r>
              <a:rPr lang="en-US" u="sng" dirty="0" smtClean="0"/>
              <a:t>leading up to </a:t>
            </a:r>
            <a:r>
              <a:rPr lang="en-US" dirty="0" smtClean="0"/>
              <a:t>the present.</a:t>
            </a:r>
          </a:p>
          <a:p>
            <a:pPr lvl="1"/>
            <a:r>
              <a:rPr lang="en-US" dirty="0" smtClean="0"/>
              <a:t>Many people have rafted through the Grand Canyon.</a:t>
            </a:r>
          </a:p>
          <a:p>
            <a:pPr lvl="2"/>
            <a:r>
              <a:rPr lang="en-US" dirty="0" smtClean="0"/>
              <a:t>People rafted through the canyon at </a:t>
            </a:r>
            <a:r>
              <a:rPr lang="en-US" u="sng" dirty="0" smtClean="0"/>
              <a:t>unspecified times</a:t>
            </a:r>
            <a:r>
              <a:rPr lang="en-US" dirty="0" smtClean="0"/>
              <a:t> before the present.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002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7: Perfect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u="sng" dirty="0" smtClean="0"/>
              <a:t>past perfect </a:t>
            </a:r>
            <a:r>
              <a:rPr lang="en-US" dirty="0" smtClean="0"/>
              <a:t>tense places a past action or condition </a:t>
            </a:r>
            <a:r>
              <a:rPr lang="en-US" u="sng" dirty="0" smtClean="0"/>
              <a:t>before another past action </a:t>
            </a:r>
            <a:r>
              <a:rPr lang="en-US" dirty="0" smtClean="0"/>
              <a:t>or condition.</a:t>
            </a:r>
          </a:p>
          <a:p>
            <a:pPr lvl="1"/>
            <a:r>
              <a:rPr lang="en-US" dirty="0" smtClean="0"/>
              <a:t>After the guide had straightened the raft, we entered the rapids.</a:t>
            </a:r>
          </a:p>
          <a:p>
            <a:pPr lvl="2"/>
            <a:r>
              <a:rPr lang="en-US" dirty="0" smtClean="0"/>
              <a:t>The straightening occurred </a:t>
            </a:r>
            <a:r>
              <a:rPr lang="en-US" u="sng" dirty="0" smtClean="0"/>
              <a:t>before</a:t>
            </a:r>
            <a:r>
              <a:rPr lang="en-US" dirty="0" smtClean="0"/>
              <a:t> the entering.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869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7: Perfect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future perfect </a:t>
            </a:r>
            <a:r>
              <a:rPr lang="en-US" dirty="0" smtClean="0"/>
              <a:t>tense places a future action or condition </a:t>
            </a:r>
            <a:r>
              <a:rPr lang="en-US" u="sng" dirty="0" smtClean="0"/>
              <a:t>before another future action</a:t>
            </a:r>
            <a:r>
              <a:rPr lang="en-US" dirty="0" smtClean="0"/>
              <a:t> or condition.</a:t>
            </a:r>
          </a:p>
          <a:p>
            <a:pPr lvl="1"/>
            <a:r>
              <a:rPr lang="en-US" dirty="0" smtClean="0"/>
              <a:t>We will have cleared many rapids before the trip ends.</a:t>
            </a:r>
          </a:p>
          <a:p>
            <a:pPr lvl="2"/>
            <a:r>
              <a:rPr lang="en-US" dirty="0" smtClean="0"/>
              <a:t>The clearing will occur </a:t>
            </a:r>
            <a:r>
              <a:rPr lang="en-US" u="sng" dirty="0" smtClean="0"/>
              <a:t>before</a:t>
            </a:r>
            <a:r>
              <a:rPr lang="en-US" dirty="0" smtClean="0"/>
              <a:t> the ending.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453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7: Perfect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Forming Perfect Tenses</a:t>
            </a:r>
          </a:p>
          <a:p>
            <a:pPr lvl="1"/>
            <a:r>
              <a:rPr lang="en-US" dirty="0" smtClean="0"/>
              <a:t>To form the present perfect, past perfect, or future perfect tenses, add the present, past, or future form of </a:t>
            </a:r>
            <a:r>
              <a:rPr lang="en-US" i="1" u="sng" dirty="0" smtClean="0"/>
              <a:t>have</a:t>
            </a:r>
            <a:r>
              <a:rPr lang="en-US" dirty="0" smtClean="0"/>
              <a:t> to the </a:t>
            </a:r>
            <a:r>
              <a:rPr lang="en-US" u="sng" dirty="0" smtClean="0"/>
              <a:t>past participle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468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Linking Verbs</a:t>
            </a:r>
          </a:p>
          <a:p>
            <a:pPr lvl="1"/>
            <a:r>
              <a:rPr lang="en-US" dirty="0" smtClean="0"/>
              <a:t>A linking verb links its </a:t>
            </a:r>
            <a:r>
              <a:rPr lang="en-US" u="sng" dirty="0" smtClean="0"/>
              <a:t>subject</a:t>
            </a:r>
            <a:r>
              <a:rPr lang="en-US" dirty="0" smtClean="0"/>
              <a:t> to a word in the </a:t>
            </a:r>
            <a:r>
              <a:rPr lang="en-US" u="sng" dirty="0" smtClean="0"/>
              <a:t>predicate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most common linking verbs are </a:t>
            </a:r>
            <a:r>
              <a:rPr lang="en-US" u="sng" dirty="0" smtClean="0"/>
              <a:t>forms</a:t>
            </a:r>
            <a:r>
              <a:rPr lang="en-US" dirty="0" smtClean="0"/>
              <a:t> of the verb </a:t>
            </a:r>
            <a:r>
              <a:rPr lang="en-US" u="sng" dirty="0" smtClean="0"/>
              <a:t>be</a:t>
            </a:r>
            <a:r>
              <a:rPr lang="en-US" dirty="0" smtClean="0"/>
              <a:t>.</a:t>
            </a:r>
          </a:p>
          <a:p>
            <a:r>
              <a:rPr lang="en-US" dirty="0" smtClean="0"/>
              <a:t>Linking Verbs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085748"/>
              </p:ext>
            </p:extLst>
          </p:nvPr>
        </p:nvGraphicFramePr>
        <p:xfrm>
          <a:off x="1698625" y="4508500"/>
          <a:ext cx="6096000" cy="1285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Forms of 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Verbs that Express Condition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Be, is, am, are, was, were,</a:t>
                      </a:r>
                      <a:r>
                        <a:rPr lang="en-US" u="sng" baseline="0" dirty="0" smtClean="0"/>
                        <a:t> been, being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Appear, become, feel,</a:t>
                      </a:r>
                      <a:r>
                        <a:rPr lang="en-US" baseline="0" dirty="0" smtClean="0"/>
                        <a:t> grow, look, remain, smell, sound, taste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3234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7: Perfect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Forming Perfect Tenses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177357"/>
              </p:ext>
            </p:extLst>
          </p:nvPr>
        </p:nvGraphicFramePr>
        <p:xfrm>
          <a:off x="1463040" y="2614930"/>
          <a:ext cx="6096000" cy="3936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Present Perfect</a:t>
                      </a:r>
                    </a:p>
                    <a:p>
                      <a:r>
                        <a:rPr lang="en-US" dirty="0" smtClean="0"/>
                        <a:t>(</a:t>
                      </a:r>
                      <a:r>
                        <a:rPr lang="en-US" i="1" dirty="0" smtClean="0"/>
                        <a:t>has</a:t>
                      </a:r>
                      <a:r>
                        <a:rPr lang="en-US" baseline="0" dirty="0" smtClean="0"/>
                        <a:t> or </a:t>
                      </a:r>
                      <a:r>
                        <a:rPr lang="en-US" i="1" baseline="0" dirty="0" smtClean="0"/>
                        <a:t>have</a:t>
                      </a:r>
                      <a:r>
                        <a:rPr lang="en-US" baseline="0" dirty="0" smtClean="0"/>
                        <a:t> + past participle)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 have rafted.</a:t>
                      </a:r>
                    </a:p>
                    <a:p>
                      <a:r>
                        <a:rPr lang="en-US" baseline="0" dirty="0" smtClean="0"/>
                        <a:t>You have rafted.</a:t>
                      </a:r>
                    </a:p>
                    <a:p>
                      <a:r>
                        <a:rPr lang="en-US" baseline="0" dirty="0" smtClean="0"/>
                        <a:t>She has rafted.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</a:t>
                      </a:r>
                      <a:r>
                        <a:rPr lang="en-US" baseline="0" dirty="0" smtClean="0"/>
                        <a:t> have rafted.</a:t>
                      </a:r>
                    </a:p>
                    <a:p>
                      <a:r>
                        <a:rPr lang="en-US" baseline="0" dirty="0" smtClean="0"/>
                        <a:t>You have rafted.</a:t>
                      </a:r>
                    </a:p>
                    <a:p>
                      <a:r>
                        <a:rPr lang="en-US" baseline="0" dirty="0" smtClean="0"/>
                        <a:t>They have rafted.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Past Perfect</a:t>
                      </a:r>
                    </a:p>
                    <a:p>
                      <a:r>
                        <a:rPr lang="en-US" dirty="0" smtClean="0"/>
                        <a:t>(</a:t>
                      </a:r>
                      <a:r>
                        <a:rPr lang="en-US" i="1" dirty="0" smtClean="0"/>
                        <a:t>had</a:t>
                      </a:r>
                      <a:r>
                        <a:rPr lang="en-US" baseline="0" dirty="0" smtClean="0"/>
                        <a:t> + past participle)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had rafted.</a:t>
                      </a:r>
                    </a:p>
                    <a:p>
                      <a:r>
                        <a:rPr lang="en-US" dirty="0" smtClean="0"/>
                        <a:t>You</a:t>
                      </a:r>
                      <a:r>
                        <a:rPr lang="en-US" baseline="0" dirty="0" smtClean="0"/>
                        <a:t> had rafted.</a:t>
                      </a:r>
                    </a:p>
                    <a:p>
                      <a:r>
                        <a:rPr lang="en-US" baseline="0" dirty="0" smtClean="0"/>
                        <a:t>He had rafted.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 had rafted.</a:t>
                      </a:r>
                    </a:p>
                    <a:p>
                      <a:r>
                        <a:rPr lang="en-US" dirty="0" smtClean="0"/>
                        <a:t>You</a:t>
                      </a:r>
                      <a:r>
                        <a:rPr lang="en-US" baseline="0" dirty="0" smtClean="0"/>
                        <a:t> had rafted.</a:t>
                      </a:r>
                    </a:p>
                    <a:p>
                      <a:r>
                        <a:rPr lang="en-US" baseline="0" dirty="0" smtClean="0"/>
                        <a:t>They had rafted.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Future Perfect</a:t>
                      </a:r>
                    </a:p>
                    <a:p>
                      <a:r>
                        <a:rPr lang="en-US" dirty="0" smtClean="0"/>
                        <a:t>(</a:t>
                      </a:r>
                      <a:r>
                        <a:rPr lang="en-US" i="1" dirty="0" smtClean="0"/>
                        <a:t>will have </a:t>
                      </a:r>
                      <a:r>
                        <a:rPr lang="en-US" dirty="0" smtClean="0"/>
                        <a:t>+ past participle)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will have rafted.</a:t>
                      </a:r>
                    </a:p>
                    <a:p>
                      <a:r>
                        <a:rPr lang="en-US" dirty="0" smtClean="0"/>
                        <a:t>You</a:t>
                      </a:r>
                      <a:r>
                        <a:rPr lang="en-US" baseline="0" dirty="0" smtClean="0"/>
                        <a:t> will have rafted.</a:t>
                      </a:r>
                    </a:p>
                    <a:p>
                      <a:r>
                        <a:rPr lang="en-US" baseline="0" dirty="0" smtClean="0"/>
                        <a:t>She will have rafted.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 will have rafted.</a:t>
                      </a:r>
                    </a:p>
                    <a:p>
                      <a:r>
                        <a:rPr lang="en-US" dirty="0" smtClean="0"/>
                        <a:t>You will have rafted.</a:t>
                      </a:r>
                    </a:p>
                    <a:p>
                      <a:r>
                        <a:rPr lang="en-US" dirty="0" smtClean="0"/>
                        <a:t>They will have rafted.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544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8: Using Verb Tenses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good writer uses </a:t>
            </a:r>
            <a:r>
              <a:rPr lang="en-US" u="sng" dirty="0" smtClean="0"/>
              <a:t>different verb tenses </a:t>
            </a:r>
            <a:r>
              <a:rPr lang="en-US" dirty="0" smtClean="0"/>
              <a:t>to indicate that events occur at different times.</a:t>
            </a:r>
          </a:p>
          <a:p>
            <a:r>
              <a:rPr lang="en-US" dirty="0" smtClean="0"/>
              <a:t>If you do not need to indicate a change of time, </a:t>
            </a:r>
            <a:r>
              <a:rPr lang="en-US" u="sng" dirty="0" smtClean="0"/>
              <a:t>do not switch </a:t>
            </a:r>
            <a:r>
              <a:rPr lang="en-US" dirty="0" smtClean="0"/>
              <a:t>from one tense to another.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727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8: Using Verb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Writing about the Present</a:t>
            </a:r>
          </a:p>
          <a:p>
            <a:pPr lvl="1"/>
            <a:r>
              <a:rPr lang="en-US" dirty="0" smtClean="0"/>
              <a:t>The present tenses convey </a:t>
            </a:r>
            <a:r>
              <a:rPr lang="en-US" u="sng" dirty="0" smtClean="0"/>
              <a:t>actions</a:t>
            </a:r>
            <a:r>
              <a:rPr lang="en-US" dirty="0" smtClean="0"/>
              <a:t> and </a:t>
            </a:r>
            <a:r>
              <a:rPr lang="en-US" u="sng" dirty="0" smtClean="0"/>
              <a:t>conditions</a:t>
            </a:r>
            <a:r>
              <a:rPr lang="en-US" dirty="0" smtClean="0"/>
              <a:t> that occur in the </a:t>
            </a:r>
            <a:r>
              <a:rPr lang="en-US" u="sng" dirty="0" smtClean="0"/>
              <a:t>present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When you write about the present, you can </a:t>
            </a:r>
            <a:r>
              <a:rPr lang="en-US" dirty="0" smtClean="0"/>
              <a:t>use the </a:t>
            </a:r>
            <a:r>
              <a:rPr lang="en-US" dirty="0" smtClean="0"/>
              <a:t>present tense, present perfect tense, and present progressive form.</a:t>
            </a:r>
          </a:p>
          <a:p>
            <a:pPr lvl="1"/>
            <a:r>
              <a:rPr lang="en-US" dirty="0" smtClean="0"/>
              <a:t>Present: People ride many animals besides horses.</a:t>
            </a:r>
          </a:p>
          <a:p>
            <a:pPr lvl="1"/>
            <a:r>
              <a:rPr lang="en-US" dirty="0" smtClean="0"/>
              <a:t>Present Perfect: Indians have trained elephants for thousands of </a:t>
            </a:r>
            <a:r>
              <a:rPr lang="en-US" dirty="0" err="1" smtClean="0"/>
              <a:t>yeares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Present Progressive: Elephant handlers are continuing an old tradition.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517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8: Using Verb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about the Past</a:t>
            </a:r>
          </a:p>
          <a:p>
            <a:pPr lvl="1"/>
            <a:r>
              <a:rPr lang="en-US" dirty="0" smtClean="0"/>
              <a:t>The past tenses convey </a:t>
            </a:r>
            <a:r>
              <a:rPr lang="en-US" u="sng" dirty="0" smtClean="0"/>
              <a:t>actions</a:t>
            </a:r>
            <a:r>
              <a:rPr lang="en-US" dirty="0" smtClean="0"/>
              <a:t> and </a:t>
            </a:r>
            <a:r>
              <a:rPr lang="en-US" u="sng" dirty="0" smtClean="0"/>
              <a:t>conditions</a:t>
            </a:r>
            <a:r>
              <a:rPr lang="en-US" dirty="0" smtClean="0"/>
              <a:t> that </a:t>
            </a:r>
            <a:r>
              <a:rPr lang="en-US" u="sng" dirty="0" smtClean="0"/>
              <a:t>came to an end </a:t>
            </a:r>
            <a:r>
              <a:rPr lang="en-US" dirty="0" smtClean="0"/>
              <a:t>in the past.</a:t>
            </a:r>
          </a:p>
          <a:p>
            <a:pPr lvl="1"/>
            <a:r>
              <a:rPr lang="en-US" dirty="0" smtClean="0"/>
              <a:t>When you write about the past, you can </a:t>
            </a:r>
            <a:r>
              <a:rPr lang="en-US" dirty="0" smtClean="0"/>
              <a:t>use past </a:t>
            </a:r>
            <a:r>
              <a:rPr lang="en-US" dirty="0" smtClean="0"/>
              <a:t>verb forms to indicate the </a:t>
            </a:r>
            <a:r>
              <a:rPr lang="en-US" u="sng" dirty="0" smtClean="0"/>
              <a:t>order in which events occurred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Using these forms correctly will make it easier for readers to </a:t>
            </a:r>
            <a:r>
              <a:rPr lang="en-US" u="sng" dirty="0" smtClean="0"/>
              <a:t>follow the events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14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8: Using Verb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about the Past, cont.</a:t>
            </a:r>
          </a:p>
          <a:p>
            <a:pPr lvl="1"/>
            <a:r>
              <a:rPr lang="en-US" dirty="0" smtClean="0"/>
              <a:t>Past: In 218 B.C., Hannibal’s army crossed the Alps with elephants.</a:t>
            </a:r>
          </a:p>
          <a:p>
            <a:pPr lvl="1"/>
            <a:r>
              <a:rPr lang="en-US" dirty="0" smtClean="0"/>
              <a:t>Past Perfect: Other generals had used elephants in war before Hannibal did.</a:t>
            </a:r>
          </a:p>
          <a:p>
            <a:pPr lvl="1"/>
            <a:r>
              <a:rPr lang="en-US" dirty="0" smtClean="0"/>
              <a:t>Past Progressive: Hannibal’s elephants were scaring the Roman army’s horses, as well as its soldiers.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389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8: Using Verb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Writing about the Future</a:t>
            </a:r>
          </a:p>
          <a:p>
            <a:pPr lvl="1"/>
            <a:r>
              <a:rPr lang="en-US" dirty="0" smtClean="0"/>
              <a:t>The </a:t>
            </a:r>
            <a:r>
              <a:rPr lang="en-US" u="sng" dirty="0" smtClean="0"/>
              <a:t>future</a:t>
            </a:r>
            <a:r>
              <a:rPr lang="en-US" dirty="0" smtClean="0"/>
              <a:t> tenses convey actions and conditions that are </a:t>
            </a:r>
            <a:r>
              <a:rPr lang="en-US" u="sng" dirty="0" smtClean="0"/>
              <a:t>yet to come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By using different future verb forms, you can show how future events are </a:t>
            </a:r>
            <a:r>
              <a:rPr lang="en-US" u="sng" dirty="0" smtClean="0"/>
              <a:t>related in time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6721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8: Using Verb Tenses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about the Future, cont.</a:t>
            </a:r>
          </a:p>
          <a:p>
            <a:pPr lvl="1"/>
            <a:r>
              <a:rPr lang="en-US" dirty="0" smtClean="0"/>
              <a:t>Future</a:t>
            </a:r>
            <a:r>
              <a:rPr lang="en-US" dirty="0"/>
              <a:t>: Maybe you will ride an elephant one day.</a:t>
            </a:r>
          </a:p>
          <a:p>
            <a:pPr lvl="1"/>
            <a:r>
              <a:rPr lang="en-US" dirty="0"/>
              <a:t>Future Perfect: By the time you are an adult, perhaps elephants will have survived threats to their existence.</a:t>
            </a:r>
          </a:p>
          <a:p>
            <a:pPr lvl="1"/>
            <a:r>
              <a:rPr lang="en-US" dirty="0"/>
              <a:t>Future Progressive: Elephant herds will be prospering with protection.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823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9: Troublesome Verb Pairs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verbs seem similar but are actually </a:t>
            </a:r>
            <a:r>
              <a:rPr lang="en-US" u="sng" dirty="0" smtClean="0"/>
              <a:t>different</a:t>
            </a:r>
            <a:r>
              <a:rPr lang="en-US" dirty="0" smtClean="0"/>
              <a:t> words with </a:t>
            </a:r>
            <a:r>
              <a:rPr lang="en-US" u="sng" dirty="0" smtClean="0"/>
              <a:t>different</a:t>
            </a:r>
            <a:r>
              <a:rPr lang="en-US" dirty="0" smtClean="0"/>
              <a:t> meanings.</a:t>
            </a:r>
          </a:p>
          <a:p>
            <a:r>
              <a:rPr lang="en-US" u="sng" dirty="0" smtClean="0"/>
              <a:t>Troublesome</a:t>
            </a:r>
            <a:r>
              <a:rPr lang="en-US" dirty="0" smtClean="0"/>
              <a:t> verb pairs include </a:t>
            </a:r>
            <a:r>
              <a:rPr lang="en-US" i="1" dirty="0" smtClean="0"/>
              <a:t>lie</a:t>
            </a:r>
            <a:r>
              <a:rPr lang="en-US" dirty="0" smtClean="0"/>
              <a:t> and </a:t>
            </a:r>
            <a:r>
              <a:rPr lang="en-US" i="1" dirty="0" smtClean="0"/>
              <a:t>lay</a:t>
            </a:r>
            <a:r>
              <a:rPr lang="en-US" dirty="0" smtClean="0"/>
              <a:t>, </a:t>
            </a:r>
            <a:r>
              <a:rPr lang="en-US" i="1" dirty="0" smtClean="0"/>
              <a:t>sit</a:t>
            </a:r>
            <a:r>
              <a:rPr lang="en-US" dirty="0" smtClean="0"/>
              <a:t> and </a:t>
            </a:r>
            <a:r>
              <a:rPr lang="en-US" i="1" dirty="0" smtClean="0"/>
              <a:t>set</a:t>
            </a:r>
            <a:r>
              <a:rPr lang="en-US" dirty="0" smtClean="0"/>
              <a:t>, </a:t>
            </a:r>
            <a:r>
              <a:rPr lang="en-US" i="1" dirty="0" smtClean="0"/>
              <a:t>rise</a:t>
            </a:r>
            <a:r>
              <a:rPr lang="en-US" dirty="0" smtClean="0"/>
              <a:t> and </a:t>
            </a:r>
            <a:r>
              <a:rPr lang="en-US" i="1" dirty="0" smtClean="0"/>
              <a:t>raise</a:t>
            </a:r>
            <a:r>
              <a:rPr lang="en-US" dirty="0" smtClean="0"/>
              <a:t>, and </a:t>
            </a:r>
            <a:r>
              <a:rPr lang="en-US" i="1" dirty="0" smtClean="0"/>
              <a:t>let</a:t>
            </a:r>
            <a:r>
              <a:rPr lang="en-US" dirty="0" smtClean="0"/>
              <a:t> and </a:t>
            </a:r>
            <a:r>
              <a:rPr lang="en-US" i="1" dirty="0" smtClean="0"/>
              <a:t>leave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596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9: Troublesome Verb Pairs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Lie and Lay</a:t>
            </a:r>
          </a:p>
          <a:p>
            <a:pPr lvl="1"/>
            <a:r>
              <a:rPr lang="en-US" u="sng" dirty="0" smtClean="0"/>
              <a:t>Lie</a:t>
            </a:r>
            <a:r>
              <a:rPr lang="en-US" dirty="0" smtClean="0"/>
              <a:t> means “to rest in a flat position.</a:t>
            </a:r>
            <a:r>
              <a:rPr lang="en-US" dirty="0" smtClean="0"/>
              <a:t>” It </a:t>
            </a:r>
            <a:r>
              <a:rPr lang="en-US" dirty="0" smtClean="0"/>
              <a:t>does not take an </a:t>
            </a:r>
            <a:r>
              <a:rPr lang="en-US" u="sng" dirty="0" smtClean="0"/>
              <a:t>object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worker lies near the tree.</a:t>
            </a:r>
          </a:p>
          <a:p>
            <a:pPr lvl="1"/>
            <a:r>
              <a:rPr lang="en-US" dirty="0" smtClean="0"/>
              <a:t>Lay means </a:t>
            </a:r>
            <a:r>
              <a:rPr lang="en-US" u="sng" dirty="0" smtClean="0"/>
              <a:t>“to put or place.</a:t>
            </a:r>
            <a:r>
              <a:rPr lang="en-US" u="sng" dirty="0" smtClean="0"/>
              <a:t>” </a:t>
            </a:r>
            <a:r>
              <a:rPr lang="en-US" dirty="0" smtClean="0"/>
              <a:t>It </a:t>
            </a:r>
            <a:r>
              <a:rPr lang="en-US" dirty="0" smtClean="0"/>
              <a:t>does take an </a:t>
            </a:r>
            <a:r>
              <a:rPr lang="en-US" u="sng" dirty="0" smtClean="0"/>
              <a:t>object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He lays a bucket near the tree.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123926"/>
              </p:ext>
            </p:extLst>
          </p:nvPr>
        </p:nvGraphicFramePr>
        <p:xfrm>
          <a:off x="1714500" y="4871110"/>
          <a:ext cx="6096000" cy="1703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423757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 Participle</a:t>
                      </a:r>
                      <a:endParaRPr lang="en-US" dirty="0"/>
                    </a:p>
                  </a:txBody>
                  <a:tcPr/>
                </a:tc>
              </a:tr>
              <a:tr h="423757">
                <a:tc>
                  <a:txBody>
                    <a:bodyPr/>
                    <a:lstStyle/>
                    <a:p>
                      <a:r>
                        <a:rPr lang="en-US" dirty="0" smtClean="0"/>
                        <a:t>Lie/lies:</a:t>
                      </a:r>
                      <a:r>
                        <a:rPr lang="en-US" baseline="0" dirty="0" smtClean="0"/>
                        <a:t> Al lies down.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Lay: Al lay down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Lain: Al has</a:t>
                      </a:r>
                      <a:r>
                        <a:rPr lang="en-US" baseline="0" dirty="0" smtClean="0"/>
                        <a:t> lain down.</a:t>
                      </a:r>
                      <a:endParaRPr lang="en-US" dirty="0"/>
                    </a:p>
                  </a:txBody>
                  <a:tcPr/>
                </a:tc>
              </a:tr>
              <a:tr h="423757">
                <a:tc>
                  <a:txBody>
                    <a:bodyPr/>
                    <a:lstStyle/>
                    <a:p>
                      <a:r>
                        <a:rPr lang="en-US" dirty="0" smtClean="0"/>
                        <a:t>Lay/lays: Al lays the sponge down.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Laid: Al laid the sponge down.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Laid: Al has laid the sponge down.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794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9: Troublesome Verb Pairs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Sit and Set</a:t>
            </a:r>
          </a:p>
          <a:p>
            <a:pPr lvl="1"/>
            <a:r>
              <a:rPr lang="en-US" dirty="0" smtClean="0"/>
              <a:t>Sit means </a:t>
            </a:r>
            <a:r>
              <a:rPr lang="en-US" u="sng" dirty="0" smtClean="0"/>
              <a:t>“to be seated.”  </a:t>
            </a:r>
            <a:r>
              <a:rPr lang="en-US" dirty="0" smtClean="0"/>
              <a:t>It does not take an object.</a:t>
            </a:r>
          </a:p>
          <a:p>
            <a:pPr lvl="2"/>
            <a:r>
              <a:rPr lang="en-US" dirty="0" smtClean="0"/>
              <a:t>The worker sits by the window.</a:t>
            </a:r>
          </a:p>
          <a:p>
            <a:pPr lvl="1"/>
            <a:r>
              <a:rPr lang="en-US" dirty="0" smtClean="0"/>
              <a:t>Set means </a:t>
            </a:r>
            <a:r>
              <a:rPr lang="en-US" u="sng" dirty="0" smtClean="0"/>
              <a:t>“to put or place.” </a:t>
            </a:r>
            <a:r>
              <a:rPr lang="en-US" dirty="0" smtClean="0"/>
              <a:t>It does take an object.</a:t>
            </a:r>
          </a:p>
          <a:p>
            <a:pPr lvl="2"/>
            <a:r>
              <a:rPr lang="en-US" dirty="0" smtClean="0"/>
              <a:t>He sets the squeegee near the sill.</a:t>
            </a:r>
          </a:p>
          <a:p>
            <a:pPr lvl="2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590567"/>
              </p:ext>
            </p:extLst>
          </p:nvPr>
        </p:nvGraphicFramePr>
        <p:xfrm>
          <a:off x="1524000" y="5000625"/>
          <a:ext cx="6096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 Participle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Sit/sits: He sits on the ledge.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Sat: He</a:t>
                      </a:r>
                      <a:r>
                        <a:rPr lang="en-US" baseline="0" dirty="0" smtClean="0"/>
                        <a:t> sat on the ledge.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Sat: He has sat on the ledge.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Set/sets: Amy sets down</a:t>
                      </a:r>
                      <a:r>
                        <a:rPr lang="en-US" baseline="0" dirty="0" smtClean="0"/>
                        <a:t> the screen.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Set: Amy set down the screen.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Set: Amy has set down the screen.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443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Linking Verbs, Continued:</a:t>
            </a:r>
          </a:p>
          <a:p>
            <a:pPr lvl="1"/>
            <a:r>
              <a:rPr lang="en-US" dirty="0" smtClean="0"/>
              <a:t>The Cyclone is a roller coaster.</a:t>
            </a:r>
          </a:p>
          <a:p>
            <a:pPr lvl="1"/>
            <a:r>
              <a:rPr lang="en-US" dirty="0" smtClean="0"/>
              <a:t>Its name sounds dangerous.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43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9: Troublesome Verb Pairs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Rise and Raise</a:t>
            </a:r>
          </a:p>
          <a:p>
            <a:pPr lvl="1"/>
            <a:r>
              <a:rPr lang="en-US" u="sng" dirty="0" smtClean="0"/>
              <a:t>Rise</a:t>
            </a:r>
            <a:r>
              <a:rPr lang="en-US" dirty="0" smtClean="0"/>
              <a:t> means “to move upward” or “to get out of bed.”  It does not take an </a:t>
            </a:r>
            <a:r>
              <a:rPr lang="en-US" u="sng" dirty="0" smtClean="0"/>
              <a:t>object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Lee rises before dawn every morning.</a:t>
            </a:r>
          </a:p>
          <a:p>
            <a:pPr lvl="1"/>
            <a:r>
              <a:rPr lang="en-US" u="sng" dirty="0" smtClean="0"/>
              <a:t>Raise</a:t>
            </a:r>
            <a:r>
              <a:rPr lang="en-US" dirty="0" smtClean="0"/>
              <a:t> means “to lift” or “to care for or bring up.”  It does take an </a:t>
            </a:r>
            <a:r>
              <a:rPr lang="en-US" u="sng" dirty="0" smtClean="0"/>
              <a:t>object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Lee raises the window.</a:t>
            </a:r>
          </a:p>
          <a:p>
            <a:pPr lvl="2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624556"/>
              </p:ext>
            </p:extLst>
          </p:nvPr>
        </p:nvGraphicFramePr>
        <p:xfrm>
          <a:off x="1746250" y="5016500"/>
          <a:ext cx="6096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 Participle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Rise/rises: The hot air rises.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Rose: The hot air rose.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Risen: The hot air has risen.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Raise/raises:</a:t>
                      </a:r>
                      <a:r>
                        <a:rPr lang="en-US" baseline="0" dirty="0" smtClean="0"/>
                        <a:t> Irene raises the screen.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Raised:</a:t>
                      </a:r>
                      <a:r>
                        <a:rPr lang="en-US" baseline="0" dirty="0" smtClean="0"/>
                        <a:t>  Irene raised the screen.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Raised:</a:t>
                      </a:r>
                      <a:r>
                        <a:rPr lang="en-US" baseline="0" dirty="0" smtClean="0"/>
                        <a:t> Irene has raised the screen.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5791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9: Troublesome Verb Pairs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and Leave </a:t>
            </a:r>
          </a:p>
          <a:p>
            <a:pPr lvl="1"/>
            <a:r>
              <a:rPr lang="en-US" dirty="0" smtClean="0"/>
              <a:t>Let means “to </a:t>
            </a:r>
            <a:r>
              <a:rPr lang="en-US" u="sng" dirty="0" smtClean="0"/>
              <a:t>allow</a:t>
            </a:r>
            <a:r>
              <a:rPr lang="en-US" dirty="0" smtClean="0"/>
              <a:t>” or “to </a:t>
            </a:r>
            <a:r>
              <a:rPr lang="en-US" u="sng" dirty="0" smtClean="0"/>
              <a:t>permit</a:t>
            </a:r>
            <a:r>
              <a:rPr lang="en-US" dirty="0" smtClean="0"/>
              <a:t>.”</a:t>
            </a:r>
          </a:p>
          <a:p>
            <a:pPr lvl="2"/>
            <a:r>
              <a:rPr lang="en-US" dirty="0" smtClean="0"/>
              <a:t>Frank let his son operate the rig.</a:t>
            </a:r>
          </a:p>
          <a:p>
            <a:pPr lvl="1"/>
            <a:r>
              <a:rPr lang="en-US" dirty="0" smtClean="0"/>
              <a:t>Leave means “to </a:t>
            </a:r>
            <a:r>
              <a:rPr lang="en-US" u="sng" dirty="0" smtClean="0"/>
              <a:t>depart</a:t>
            </a:r>
            <a:r>
              <a:rPr lang="en-US" dirty="0" smtClean="0"/>
              <a:t>” or to allow something to </a:t>
            </a:r>
            <a:r>
              <a:rPr lang="en-US" u="sng" dirty="0" smtClean="0"/>
              <a:t>remain</a:t>
            </a:r>
            <a:r>
              <a:rPr lang="en-US" dirty="0" smtClean="0"/>
              <a:t> where it is.”</a:t>
            </a:r>
          </a:p>
          <a:p>
            <a:pPr lvl="2"/>
            <a:r>
              <a:rPr lang="en-US" dirty="0" smtClean="0"/>
              <a:t>Marta leaves the windows closed.</a:t>
            </a:r>
          </a:p>
          <a:p>
            <a:pPr lvl="1"/>
            <a:r>
              <a:rPr lang="en-US" dirty="0" smtClean="0"/>
              <a:t>Both let and leave may take an </a:t>
            </a:r>
            <a:r>
              <a:rPr lang="en-US" u="sng" dirty="0" smtClean="0"/>
              <a:t>object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066111"/>
              </p:ext>
            </p:extLst>
          </p:nvPr>
        </p:nvGraphicFramePr>
        <p:xfrm>
          <a:off x="1563445" y="4905375"/>
          <a:ext cx="6096000" cy="1925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 Participle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Let/lets: Anna lets me help.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Let: Anna let me help.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Let: Anna</a:t>
                      </a:r>
                      <a:r>
                        <a:rPr lang="en-US" baseline="0" dirty="0" smtClean="0"/>
                        <a:t> has let me help.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Leave/leaves: Tom leaves for work at noon.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Left: Tom left for work at noon yesterday.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Left: Tom has left for work.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294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verbs can serve as either </a:t>
            </a:r>
            <a:r>
              <a:rPr lang="en-US" u="sng" dirty="0" smtClean="0"/>
              <a:t>action</a:t>
            </a:r>
            <a:r>
              <a:rPr lang="en-US" dirty="0" smtClean="0"/>
              <a:t> or </a:t>
            </a:r>
            <a:r>
              <a:rPr lang="en-US" u="sng" dirty="0" smtClean="0"/>
              <a:t>linking</a:t>
            </a:r>
            <a:r>
              <a:rPr lang="en-US" dirty="0" smtClean="0"/>
              <a:t> verbs.</a:t>
            </a:r>
          </a:p>
          <a:p>
            <a:pPr lvl="1"/>
            <a:r>
              <a:rPr lang="en-US" dirty="0" smtClean="0"/>
              <a:t>A passenger looks at the roller coaster.</a:t>
            </a:r>
          </a:p>
          <a:p>
            <a:pPr lvl="1"/>
            <a:r>
              <a:rPr lang="en-US" dirty="0" smtClean="0"/>
              <a:t>She looks eager.</a:t>
            </a:r>
          </a:p>
          <a:p>
            <a:pPr lvl="1"/>
            <a:r>
              <a:rPr lang="en-US" dirty="0" smtClean="0"/>
              <a:t>She feels ready.</a:t>
            </a:r>
          </a:p>
          <a:p>
            <a:pPr lvl="1"/>
            <a:r>
              <a:rPr lang="en-US" dirty="0" smtClean="0"/>
              <a:t>She feels the steel bar across her lap.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260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Helping Verbs and Verb Phrases</a:t>
            </a:r>
          </a:p>
          <a:p>
            <a:pPr lvl="1"/>
            <a:r>
              <a:rPr lang="en-US" dirty="0" smtClean="0"/>
              <a:t>Helping verbs help </a:t>
            </a:r>
            <a:r>
              <a:rPr lang="en-US" u="sng" dirty="0" smtClean="0"/>
              <a:t>main</a:t>
            </a:r>
            <a:r>
              <a:rPr lang="en-US" dirty="0" smtClean="0"/>
              <a:t> verbs express </a:t>
            </a:r>
            <a:r>
              <a:rPr lang="en-US" u="sng" dirty="0" smtClean="0"/>
              <a:t>precise</a:t>
            </a:r>
            <a:r>
              <a:rPr lang="en-US" dirty="0" smtClean="0"/>
              <a:t> shades of meaning</a:t>
            </a:r>
          </a:p>
          <a:p>
            <a:pPr lvl="1"/>
            <a:r>
              <a:rPr lang="en-US" dirty="0" smtClean="0"/>
              <a:t>The combination of one or more helping verbs with a  main verb is called a </a:t>
            </a:r>
            <a:r>
              <a:rPr lang="en-US" u="sng" dirty="0" smtClean="0"/>
              <a:t>verb phrase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Many people will ride the Cyclone this weekend.</a:t>
            </a:r>
          </a:p>
          <a:p>
            <a:pPr lvl="2"/>
            <a:r>
              <a:rPr lang="en-US" dirty="0" smtClean="0"/>
              <a:t>They must want some thrills in their lives.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64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verbs can serve both as </a:t>
            </a:r>
            <a:r>
              <a:rPr lang="en-US" u="sng" dirty="0" smtClean="0"/>
              <a:t>main</a:t>
            </a:r>
            <a:r>
              <a:rPr lang="en-US" dirty="0" smtClean="0"/>
              <a:t> verbs and as </a:t>
            </a:r>
            <a:r>
              <a:rPr lang="en-US" u="sng" dirty="0" smtClean="0"/>
              <a:t>helping</a:t>
            </a:r>
            <a:r>
              <a:rPr lang="en-US" dirty="0" smtClean="0"/>
              <a:t> verbs.</a:t>
            </a:r>
          </a:p>
          <a:p>
            <a:r>
              <a:rPr lang="en-US" dirty="0" smtClean="0"/>
              <a:t>For example, </a:t>
            </a:r>
            <a:r>
              <a:rPr lang="en-US" i="1" u="sng" dirty="0" smtClean="0"/>
              <a:t>has</a:t>
            </a:r>
            <a:r>
              <a:rPr lang="en-US" dirty="0" smtClean="0"/>
              <a:t> stands alone in the first sentence below but is a </a:t>
            </a:r>
            <a:r>
              <a:rPr lang="en-US" u="sng" dirty="0" smtClean="0"/>
              <a:t>helping</a:t>
            </a:r>
            <a:r>
              <a:rPr lang="en-US" dirty="0" smtClean="0"/>
              <a:t> verb in the second sentence.</a:t>
            </a:r>
          </a:p>
          <a:p>
            <a:pPr lvl="1"/>
            <a:r>
              <a:rPr lang="en-US" dirty="0" smtClean="0"/>
              <a:t>Rich Rodriguez has no fear of roller coasters.</a:t>
            </a:r>
          </a:p>
          <a:p>
            <a:pPr lvl="1"/>
            <a:r>
              <a:rPr lang="en-US" dirty="0" smtClean="0"/>
              <a:t>He has set a world roller coaster record.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48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Verb?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Helping Verbs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128534"/>
              </p:ext>
            </p:extLst>
          </p:nvPr>
        </p:nvGraphicFramePr>
        <p:xfrm>
          <a:off x="1563445" y="2746375"/>
          <a:ext cx="60960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Forms of 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Be, am, is, are, was, were, been, being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Forms of 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Do, does, did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Forms of Have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Has, have, had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Could, should, would,</a:t>
                      </a:r>
                      <a:r>
                        <a:rPr lang="en-US" baseline="0" dirty="0" smtClean="0"/>
                        <a:t> may, might, must, can, shall, will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923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246</TotalTime>
  <Words>2884</Words>
  <Application>Microsoft Macintosh PowerPoint</Application>
  <PresentationFormat>On-screen Show (4:3)</PresentationFormat>
  <Paragraphs>363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Pushpin</vt:lpstr>
      <vt:lpstr>Chapter 4: Verbs</vt:lpstr>
      <vt:lpstr>Lesson 1: What is a Verb?</vt:lpstr>
      <vt:lpstr>Lesson 1: What is a Verb?</vt:lpstr>
      <vt:lpstr>Lesson 1: What is a Verb?</vt:lpstr>
      <vt:lpstr>Lesson 1: What is a Verb?</vt:lpstr>
      <vt:lpstr>Lesson 1: What is a Verb?</vt:lpstr>
      <vt:lpstr>Lesson 1: What is a Verb?</vt:lpstr>
      <vt:lpstr>Lesson 1: What is a Verb?</vt:lpstr>
      <vt:lpstr>Lesson 1: What is a Verb?</vt:lpstr>
      <vt:lpstr>Lesson 2: Action Verbs and Objects</vt:lpstr>
      <vt:lpstr>Lesson 2: Action Verbs and Objects</vt:lpstr>
      <vt:lpstr>Lesson 2: Action Verbs and Objects</vt:lpstr>
      <vt:lpstr>Lesson 2: Action Verbs and Objects</vt:lpstr>
      <vt:lpstr>Lesson 2: Action Verbs and Objects</vt:lpstr>
      <vt:lpstr>Lesson 2: Action Verbs and Objects</vt:lpstr>
      <vt:lpstr>Lesson 3: Linking Verbs and Predicate Words</vt:lpstr>
      <vt:lpstr>Lesson 3: Linking Verbs and Predicate Words</vt:lpstr>
      <vt:lpstr>Lesson 3: Linking Verbs and Predicate Words</vt:lpstr>
      <vt:lpstr>Lesson 4: Principal Parts of Verbs</vt:lpstr>
      <vt:lpstr>Lesson 4: Principal Parts of Verbs</vt:lpstr>
      <vt:lpstr>Lesson 4: Principal Parts of Verbs</vt:lpstr>
      <vt:lpstr>Lesson 4: Principal Parts of Verbs</vt:lpstr>
      <vt:lpstr>Lesson 5: Irregular Verbs</vt:lpstr>
      <vt:lpstr>Lesson 5: Irregular Verbs</vt:lpstr>
      <vt:lpstr>Lesson 5: Irregular Verbs</vt:lpstr>
      <vt:lpstr>Lesson 5: Irregular Verbs</vt:lpstr>
      <vt:lpstr>Lesson 5: Irregular Verbs</vt:lpstr>
      <vt:lpstr>Lesson 5: Irregular Verbs</vt:lpstr>
      <vt:lpstr>Lesson 5: Irregular Verbs</vt:lpstr>
      <vt:lpstr>Lesson 6: Simple Tenses</vt:lpstr>
      <vt:lpstr>Lesson 6: Simple Tenses</vt:lpstr>
      <vt:lpstr>Lesson 6: Simple Tenses</vt:lpstr>
      <vt:lpstr>Lesson 6: Simple Tenses</vt:lpstr>
      <vt:lpstr>Lesson 6: Simple Tenses</vt:lpstr>
      <vt:lpstr>Lesson 6: Simple Tenses</vt:lpstr>
      <vt:lpstr>Lesson 7: Perfect Tenses</vt:lpstr>
      <vt:lpstr>Lesson 7: Perfect Tenses</vt:lpstr>
      <vt:lpstr>Lesson 7: Perfect Tenses</vt:lpstr>
      <vt:lpstr>Lesson 7: Perfect Tenses</vt:lpstr>
      <vt:lpstr>Lesson 7: Perfect Tenses</vt:lpstr>
      <vt:lpstr>Lesson 8: Using Verb Tenses</vt:lpstr>
      <vt:lpstr>Lesson 8: Using Verb Tenses</vt:lpstr>
      <vt:lpstr>Lesson 8: Using Verb Tenses</vt:lpstr>
      <vt:lpstr>Lesson 8: Using Verb Tenses</vt:lpstr>
      <vt:lpstr>Lesson 8: Using Verb Tenses</vt:lpstr>
      <vt:lpstr>Lesson 8: Using Verb Tenses</vt:lpstr>
      <vt:lpstr>Lesson 9: Troublesome Verb Pairs</vt:lpstr>
      <vt:lpstr>Lesson 9: Troublesome Verb Pairs</vt:lpstr>
      <vt:lpstr>Lesson 9: Troublesome Verb Pairs</vt:lpstr>
      <vt:lpstr>Lesson 9: Troublesome Verb Pairs</vt:lpstr>
      <vt:lpstr>Lesson 9: Troublesome Verb Pairs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4: Verbs</dc:title>
  <dc:creator>Michael Carson</dc:creator>
  <cp:lastModifiedBy>Michael Carson</cp:lastModifiedBy>
  <cp:revision>25</cp:revision>
  <dcterms:created xsi:type="dcterms:W3CDTF">2014-10-16T19:12:15Z</dcterms:created>
  <dcterms:modified xsi:type="dcterms:W3CDTF">2014-11-03T16:36:25Z</dcterms:modified>
</cp:coreProperties>
</file>